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277" r:id="rId3"/>
    <p:sldId id="261" r:id="rId4"/>
    <p:sldId id="260" r:id="rId5"/>
    <p:sldId id="299" r:id="rId6"/>
    <p:sldId id="300" r:id="rId7"/>
    <p:sldId id="279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B8F005-DA5E-4C7B-8C92-26689AE14F13}">
  <a:tblStyle styleId="{8DB8F005-DA5E-4C7B-8C92-26689AE14F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gif>
</file>

<file path=ppt/media/image2.png>
</file>

<file path=ppt/media/image3.gif>
</file>

<file path=ppt/media/image4.jpg>
</file>

<file path=ppt/media/image5.png>
</file>

<file path=ppt/media/image6.jp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71fdc4dfea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71fdc4dfea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e31868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e31868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e31868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e31868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378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e31868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e31868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813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TITLE_AND_DESCRIPTION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4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6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SECTION_TITLE_AND_DESCRIPTION_1_1_4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0" y="719350"/>
            <a:ext cx="713100" cy="44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8430775" y="2571750"/>
            <a:ext cx="713100" cy="25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8430775" y="-1600"/>
            <a:ext cx="713100" cy="72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Regular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58" r:id="rId4"/>
    <p:sldLayoutId id="2147483660" r:id="rId5"/>
    <p:sldLayoutId id="2147483667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meeting/rafiki/animate/?utm_source=slidesgo_template&amp;utm_medium=referral-link&amp;utm_campaign=sg_resources&amp;utm_content=stories#FF725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ies.freepik.com/illustration/agreement/rafiki/animate/?utm_source=slidesgo_template&amp;utm_medium=referral-link&amp;utm_campaign=sg_resources&amp;utm_content=stories#FF725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125" y="1174173"/>
            <a:ext cx="4530436" cy="1756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Amazon</a:t>
            </a:r>
            <a:r>
              <a:rPr lang="en-US" sz="3600"/>
              <a:t>   </a:t>
            </a:r>
            <a:r>
              <a:rPr lang="en" sz="3600">
                <a:solidFill>
                  <a:schemeClr val="lt1"/>
                </a:solidFill>
              </a:rPr>
              <a:t>Product </a:t>
            </a:r>
            <a:r>
              <a:rPr lang="en" sz="3600" dirty="0">
                <a:solidFill>
                  <a:schemeClr val="lt1"/>
                </a:solidFill>
              </a:rPr>
              <a:t>Recommendation</a:t>
            </a:r>
            <a:endParaRPr sz="3600" dirty="0">
              <a:solidFill>
                <a:schemeClr val="l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577" y="472912"/>
            <a:ext cx="4088823" cy="40888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9" y="1966511"/>
            <a:ext cx="1826292" cy="5508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7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dk2"/>
                </a:solidFill>
              </a:rPr>
              <a:t>TEAM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38" name="Google Shape;638;p47"/>
          <p:cNvSpPr txBox="1">
            <a:spLocks noGrp="1"/>
          </p:cNvSpPr>
          <p:nvPr>
            <p:ph type="title" idx="4294967295"/>
          </p:nvPr>
        </p:nvSpPr>
        <p:spPr>
          <a:xfrm>
            <a:off x="6265718" y="1701375"/>
            <a:ext cx="1460631" cy="2132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Sashanth</a:t>
            </a:r>
            <a:br>
              <a:rPr lang="en" sz="1600" dirty="0">
                <a:solidFill>
                  <a:schemeClr val="dk2"/>
                </a:solidFill>
              </a:rPr>
            </a:br>
            <a:br>
              <a:rPr lang="en" sz="1600" dirty="0">
                <a:solidFill>
                  <a:schemeClr val="dk2"/>
                </a:solidFill>
              </a:rPr>
            </a:br>
            <a:br>
              <a:rPr lang="en" sz="1600" dirty="0">
                <a:solidFill>
                  <a:schemeClr val="dk2"/>
                </a:solidFill>
              </a:rPr>
            </a:br>
            <a:br>
              <a:rPr lang="en" sz="1600" dirty="0">
                <a:solidFill>
                  <a:schemeClr val="dk2"/>
                </a:solidFill>
              </a:rPr>
            </a:b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640" name="Google Shape;640;p47"/>
          <p:cNvSpPr txBox="1">
            <a:spLocks noGrp="1"/>
          </p:cNvSpPr>
          <p:nvPr>
            <p:ph type="title" idx="4294967295"/>
          </p:nvPr>
        </p:nvSpPr>
        <p:spPr>
          <a:xfrm>
            <a:off x="6265718" y="2358736"/>
            <a:ext cx="1460632" cy="1334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Srikanth M</a:t>
            </a:r>
            <a:endParaRPr sz="1600" dirty="0">
              <a:solidFill>
                <a:schemeClr val="dk2"/>
              </a:solidFill>
            </a:endParaRPr>
          </a:p>
        </p:txBody>
      </p:sp>
      <p:sp>
        <p:nvSpPr>
          <p:cNvPr id="642" name="Google Shape;642;p47"/>
          <p:cNvSpPr txBox="1">
            <a:spLocks noGrp="1"/>
          </p:cNvSpPr>
          <p:nvPr>
            <p:ph type="title" idx="4294967295"/>
          </p:nvPr>
        </p:nvSpPr>
        <p:spPr>
          <a:xfrm>
            <a:off x="1174173" y="1537051"/>
            <a:ext cx="1704109" cy="2635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</a:rPr>
              <a:t>Pawan Trivedi</a:t>
            </a:r>
            <a:br>
              <a:rPr lang="en" sz="1600" dirty="0">
                <a:solidFill>
                  <a:schemeClr val="dk2"/>
                </a:solidFill>
              </a:rPr>
            </a:br>
            <a:endParaRPr sz="1600" dirty="0">
              <a:solidFill>
                <a:schemeClr val="dk2"/>
              </a:solidFill>
            </a:endParaRPr>
          </a:p>
        </p:txBody>
      </p:sp>
      <p:pic>
        <p:nvPicPr>
          <p:cNvPr id="644" name="Google Shape;644;p47"/>
          <p:cNvPicPr preferRelativeResize="0"/>
          <p:nvPr/>
        </p:nvPicPr>
        <p:blipFill rotWithShape="1">
          <a:blip r:embed="rId3">
            <a:alphaModFix/>
          </a:blip>
          <a:srcRect l="13990" t="9732" r="18519" b="21043"/>
          <a:stretch/>
        </p:blipFill>
        <p:spPr>
          <a:xfrm>
            <a:off x="3063425" y="1402625"/>
            <a:ext cx="3017150" cy="309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642;p47"/>
          <p:cNvSpPr txBox="1">
            <a:spLocks/>
          </p:cNvSpPr>
          <p:nvPr/>
        </p:nvSpPr>
        <p:spPr>
          <a:xfrm>
            <a:off x="1174173" y="2524991"/>
            <a:ext cx="1704109" cy="734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 i="0" u="none" strike="noStrike" cap="none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r>
              <a:rPr lang="en-US" sz="1600" dirty="0" err="1">
                <a:solidFill>
                  <a:schemeClr val="dk2"/>
                </a:solidFill>
              </a:rPr>
              <a:t>Nishant</a:t>
            </a:r>
            <a:endParaRPr lang="en-US" sz="1600" dirty="0">
              <a:solidFill>
                <a:schemeClr val="dk2"/>
              </a:solidFill>
            </a:endParaRPr>
          </a:p>
        </p:txBody>
      </p:sp>
      <p:sp>
        <p:nvSpPr>
          <p:cNvPr id="12" name="Google Shape;642;p47"/>
          <p:cNvSpPr txBox="1">
            <a:spLocks/>
          </p:cNvSpPr>
          <p:nvPr/>
        </p:nvSpPr>
        <p:spPr>
          <a:xfrm>
            <a:off x="1174173" y="3693298"/>
            <a:ext cx="1704109" cy="986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 i="0" u="none" strike="noStrike" cap="none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 b="0" i="0" u="none" strike="noStrike" cap="none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r>
              <a:rPr lang="en-US" sz="1600" dirty="0" err="1">
                <a:solidFill>
                  <a:schemeClr val="dk2"/>
                </a:solidFill>
              </a:rPr>
              <a:t>Vaishnavi</a:t>
            </a:r>
            <a:endParaRPr lang="en-US" sz="16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551096" y="299885"/>
            <a:ext cx="44302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Problem Statement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20015" y="1108771"/>
            <a:ext cx="5534381" cy="2572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 recommender system is an Information Retrieval technology that improves access and proactively recommends relevant items to users by considering the users’ explicitly mentioned preferences and objective behaviors. 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</a:rPr>
              <a:t>Here we are exploring various recommendation system that suggests personalized products to users based on popularity and user profile.</a:t>
            </a:r>
            <a:endParaRPr dirty="0"/>
          </a:p>
          <a:p>
            <a:pPr marL="45720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377" y="665018"/>
            <a:ext cx="3262745" cy="3262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>
            <a:spLocks noGrp="1"/>
          </p:cNvSpPr>
          <p:nvPr>
            <p:ph type="title" idx="6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WHAT WE ARE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WORKING 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1" name="Google Shape;241;p30"/>
          <p:cNvSpPr txBox="1">
            <a:spLocks noGrp="1"/>
          </p:cNvSpPr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Prepration</a:t>
            </a:r>
            <a:endParaRPr dirty="0"/>
          </a:p>
        </p:txBody>
      </p:sp>
      <p:sp>
        <p:nvSpPr>
          <p:cNvPr id="242" name="Google Shape;242;p30"/>
          <p:cNvSpPr txBox="1">
            <a:spLocks noGrp="1"/>
          </p:cNvSpPr>
          <p:nvPr>
            <p:ph type="subTitle" idx="1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43" name="Google Shape;243;p30"/>
          <p:cNvSpPr txBox="1">
            <a:spLocks noGrp="1"/>
          </p:cNvSpPr>
          <p:nvPr>
            <p:ph type="title" idx="2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Clustering</a:t>
            </a:r>
            <a:endParaRPr dirty="0"/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3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30"/>
          <p:cNvSpPr txBox="1">
            <a:spLocks noGrp="1"/>
          </p:cNvSpPr>
          <p:nvPr>
            <p:ph type="title" idx="4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</a:t>
            </a:r>
            <a:endParaRPr dirty="0"/>
          </a:p>
        </p:txBody>
      </p:sp>
      <p:sp>
        <p:nvSpPr>
          <p:cNvPr id="246" name="Google Shape;246;p30"/>
          <p:cNvSpPr txBox="1">
            <a:spLocks noGrp="1"/>
          </p:cNvSpPr>
          <p:nvPr>
            <p:ph type="subTitle" idx="5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p30"/>
          <p:cNvSpPr/>
          <p:nvPr/>
        </p:nvSpPr>
        <p:spPr>
          <a:xfrm>
            <a:off x="4087898" y="1902225"/>
            <a:ext cx="882300" cy="88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6688825" y="1902225"/>
            <a:ext cx="882300" cy="88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1572825" y="1902225"/>
            <a:ext cx="882300" cy="88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5333;p61"/>
          <p:cNvGrpSpPr/>
          <p:nvPr/>
        </p:nvGrpSpPr>
        <p:grpSpPr>
          <a:xfrm>
            <a:off x="6793010" y="2104299"/>
            <a:ext cx="626099" cy="463047"/>
            <a:chOff x="5645200" y="879425"/>
            <a:chExt cx="478575" cy="407375"/>
          </a:xfrm>
        </p:grpSpPr>
        <p:sp>
          <p:nvSpPr>
            <p:cNvPr id="33" name="Google Shape;5334;p61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5335;p61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5336;p61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5337;p61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5338;p61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5339;p61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" name="Google Shape;6211;p63"/>
          <p:cNvGrpSpPr/>
          <p:nvPr/>
        </p:nvGrpSpPr>
        <p:grpSpPr>
          <a:xfrm>
            <a:off x="4210771" y="2075848"/>
            <a:ext cx="636553" cy="501563"/>
            <a:chOff x="-61784125" y="3377700"/>
            <a:chExt cx="316650" cy="317450"/>
          </a:xfrm>
        </p:grpSpPr>
        <p:sp>
          <p:nvSpPr>
            <p:cNvPr id="40" name="Google Shape;6212;p63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213;p63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214;p63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215;p63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216;p63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217;p63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218;p63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6647;p64"/>
          <p:cNvGrpSpPr/>
          <p:nvPr/>
        </p:nvGrpSpPr>
        <p:grpSpPr>
          <a:xfrm>
            <a:off x="1726070" y="2138421"/>
            <a:ext cx="552104" cy="437726"/>
            <a:chOff x="-31817400" y="3910025"/>
            <a:chExt cx="301675" cy="294075"/>
          </a:xfrm>
        </p:grpSpPr>
        <p:sp>
          <p:nvSpPr>
            <p:cNvPr id="48" name="Google Shape;6648;p64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649;p64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650;p64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534" y="1659129"/>
            <a:ext cx="1247949" cy="12098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0489" y="1710291"/>
            <a:ext cx="1266168" cy="12661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8" y="1864084"/>
            <a:ext cx="1497088" cy="10389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3"/>
          <a:stretch/>
        </p:blipFill>
        <p:spPr>
          <a:xfrm>
            <a:off x="5672373" y="976091"/>
            <a:ext cx="2857320" cy="2761920"/>
          </a:xfrm>
          <a:prstGeom prst="rect">
            <a:avLst/>
          </a:prstGeom>
          <a:ln>
            <a:noFill/>
          </a:ln>
        </p:spPr>
      </p:pic>
      <p:sp>
        <p:nvSpPr>
          <p:cNvPr id="52" name="TextBox 51"/>
          <p:cNvSpPr txBox="1"/>
          <p:nvPr/>
        </p:nvSpPr>
        <p:spPr>
          <a:xfrm>
            <a:off x="924791" y="3335482"/>
            <a:ext cx="3377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Moving on to …</a:t>
            </a:r>
          </a:p>
        </p:txBody>
      </p:sp>
      <p:sp>
        <p:nvSpPr>
          <p:cNvPr id="53" name="Shape 52"/>
          <p:cNvSpPr/>
          <p:nvPr/>
        </p:nvSpPr>
        <p:spPr>
          <a:xfrm>
            <a:off x="2114888" y="1322812"/>
            <a:ext cx="2628223" cy="1832858"/>
          </a:xfrm>
          <a:prstGeom prst="swooshArrow">
            <a:avLst>
              <a:gd name="adj1" fmla="val 16310"/>
              <a:gd name="adj2" fmla="val 3137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8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2310140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-US" dirty="0">
                <a:solidFill>
                  <a:schemeClr val="lt1"/>
                </a:solidFill>
              </a:rPr>
              <a:t>YOU!!!!!</a:t>
            </a:r>
            <a:endParaRPr lang="en-US" dirty="0"/>
          </a:p>
        </p:txBody>
      </p:sp>
      <p:pic>
        <p:nvPicPr>
          <p:cNvPr id="7" name="Google Shape;706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1413" b="11413"/>
          <a:stretch/>
        </p:blipFill>
        <p:spPr>
          <a:xfrm>
            <a:off x="5527962" y="1016472"/>
            <a:ext cx="3210791" cy="25873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587370" y="385530"/>
            <a:ext cx="2629246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3500" b="1" dirty="0">
                <a:solidFill>
                  <a:schemeClr val="bg2"/>
                </a:solidFill>
                <a:latin typeface="Sarala"/>
              </a:rPr>
              <a:t>Conclusion</a:t>
            </a:r>
            <a:endParaRPr lang="en-US" sz="3500" b="1" dirty="0">
              <a:solidFill>
                <a:schemeClr val="bg2"/>
              </a:solidFill>
              <a:latin typeface="Saral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2E3C7E-10FB-4AB6-A1E6-CA1B059E320E}"/>
              </a:ext>
            </a:extLst>
          </p:cNvPr>
          <p:cNvSpPr txBox="1"/>
          <p:nvPr/>
        </p:nvSpPr>
        <p:spPr>
          <a:xfrm>
            <a:off x="242048" y="1016472"/>
            <a:ext cx="511660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means clustering is doing best, and able to capture data in separate 7 different clusters.</a:t>
            </a:r>
          </a:p>
          <a:p>
            <a:endParaRPr lang="en-US" dirty="0"/>
          </a:p>
          <a:p>
            <a:r>
              <a:rPr lang="en-US" dirty="0"/>
              <a:t>Using Hierarchical Clustering(Agglomerative) data is divided into 2 different clusters, but we found outliers in the clusters.</a:t>
            </a:r>
          </a:p>
          <a:p>
            <a:endParaRPr lang="en-US" dirty="0"/>
          </a:p>
          <a:p>
            <a:r>
              <a:rPr lang="en-US" dirty="0"/>
              <a:t>We have explored the different types of recommendation systems such as popularity based, content based, collaborative filtering and hybrid and saw how each of the models have recommended the products. </a:t>
            </a:r>
          </a:p>
          <a:p>
            <a:endParaRPr lang="en-US" dirty="0"/>
          </a:p>
          <a:p>
            <a:r>
              <a:rPr lang="en-US" dirty="0"/>
              <a:t>The advantages of using recommender systems are:</a:t>
            </a:r>
          </a:p>
          <a:p>
            <a:r>
              <a:rPr lang="en-US" dirty="0"/>
              <a:t>Increase revenue for business </a:t>
            </a:r>
          </a:p>
          <a:p>
            <a:r>
              <a:rPr lang="en-US" dirty="0"/>
              <a:t>Boosts conversion rate</a:t>
            </a:r>
          </a:p>
          <a:p>
            <a:r>
              <a:rPr lang="en-US" dirty="0"/>
              <a:t>Enhances customer experience and overall satisfaction 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5058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72736" y="1075799"/>
            <a:ext cx="3814989" cy="12621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" dirty="0">
                <a:solidFill>
                  <a:schemeClr val="lt2"/>
                </a:solidFill>
              </a:rPr>
              <a:t>THANK</a:t>
            </a:r>
            <a:r>
              <a:rPr lang="en" dirty="0">
                <a:solidFill>
                  <a:schemeClr val="lt1"/>
                </a:solidFill>
              </a:rPr>
              <a:t>YOU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Google Shape;702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2246" t="9618" r="22246" b="9618"/>
          <a:stretch/>
        </p:blipFill>
        <p:spPr>
          <a:xfrm>
            <a:off x="6180925" y="1250081"/>
            <a:ext cx="2462645" cy="298941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592423" y="3595255"/>
            <a:ext cx="2618368" cy="6546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2000" b="1" dirty="0">
                <a:solidFill>
                  <a:schemeClr val="lt2"/>
                </a:solidFill>
              </a:rPr>
              <a:t>TEAM</a:t>
            </a:r>
            <a:r>
              <a:rPr lang="en" sz="2000" dirty="0">
                <a:solidFill>
                  <a:schemeClr val="lt2"/>
                </a:solidFill>
              </a:rPr>
              <a:t> </a:t>
            </a:r>
            <a:r>
              <a:rPr lang="en" sz="2000" b="1" dirty="0">
                <a:solidFill>
                  <a:schemeClr val="lt2"/>
                </a:solidFill>
              </a:rPr>
              <a:t>6</a:t>
            </a:r>
            <a:endParaRPr lang="en-US" sz="20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182</Words>
  <Application>Microsoft Office PowerPoint</Application>
  <PresentationFormat>On-screen Show (16:9)</PresentationFormat>
  <Paragraphs>29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Montserrat</vt:lpstr>
      <vt:lpstr>Open Sans</vt:lpstr>
      <vt:lpstr>Roboto</vt:lpstr>
      <vt:lpstr>Sarala</vt:lpstr>
      <vt:lpstr>Times New Roman</vt:lpstr>
      <vt:lpstr>Work Sans Regular</vt:lpstr>
      <vt:lpstr>Final Project Proposal by Slidesgo</vt:lpstr>
      <vt:lpstr>Amazon   Product Recommendation</vt:lpstr>
      <vt:lpstr>OUR TEAM</vt:lpstr>
      <vt:lpstr>Problem Statement</vt:lpstr>
      <vt:lpstr>WHAT WE ARE WORKING ON</vt:lpstr>
      <vt:lpstr>PowerPoint Presentation</vt:lpstr>
      <vt:lpstr>PowerPoint Presentation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 Churn Analysis</dc:title>
  <cp:lastModifiedBy>Nishanth Reddy</cp:lastModifiedBy>
  <cp:revision>40</cp:revision>
  <dcterms:modified xsi:type="dcterms:W3CDTF">2021-07-11T10:35:01Z</dcterms:modified>
</cp:coreProperties>
</file>